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922"/>
    <a:srgbClr val="FEFEFE"/>
    <a:srgbClr val="B8C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78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7AF04-92A9-4555-BD57-A5EFA1656913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70315-F928-4C35-917B-E17DE2442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0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6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8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9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CB8CE-6D5B-495D-9BAF-08C231040097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" y="61843"/>
            <a:ext cx="25188863" cy="35995429"/>
          </a:xfrm>
          <a:prstGeom prst="rect">
            <a:avLst/>
          </a:prstGeom>
        </p:spPr>
      </p:pic>
      <p:sp>
        <p:nvSpPr>
          <p:cNvPr id="10" name="Rectangle: Top Corners Rounded 7">
            <a:extLst>
              <a:ext uri="{FF2B5EF4-FFF2-40B4-BE49-F238E27FC236}">
                <a16:creationId xmlns:a16="http://schemas.microsoft.com/office/drawing/2014/main" xmlns="" id="{82F29DDC-56CE-50E1-9F1E-495E5AD9FBD4}"/>
              </a:ext>
            </a:extLst>
          </p:cNvPr>
          <p:cNvSpPr/>
          <p:nvPr userDrawn="1"/>
        </p:nvSpPr>
        <p:spPr>
          <a:xfrm>
            <a:off x="-25" y="35553229"/>
            <a:ext cx="25199975" cy="457200"/>
          </a:xfrm>
          <a:prstGeom prst="round2Same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1672585" y="778901"/>
            <a:ext cx="12691231" cy="6725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35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and 1</a:t>
            </a:r>
            <a:r>
              <a:rPr lang="en-US" sz="35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35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 of Plant Physiology </a:t>
            </a:r>
            <a:endParaRPr lang="en-US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4281393" y="2085345"/>
            <a:ext cx="7845417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University of </a:t>
            </a:r>
            <a:r>
              <a:rPr lang="en-US" sz="3400" b="1" dirty="0" err="1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Guilan</a:t>
            </a:r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Rasht, </a:t>
            </a:r>
            <a:r>
              <a:rPr lang="en-US" sz="3400" b="1" dirty="0" err="1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Guilan</a:t>
            </a:r>
            <a:r>
              <a:rPr lang="en-US" sz="34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, Iran</a:t>
            </a:r>
            <a:endParaRPr lang="en-US" sz="34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534230" y="861053"/>
            <a:ext cx="39340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16-18 February</a:t>
            </a:r>
            <a:r>
              <a:rPr lang="en-US" sz="3200" b="1" baseline="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2026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532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93C314D-B4DF-18B7-BEC1-AC9E83821C08}"/>
              </a:ext>
            </a:extLst>
          </p:cNvPr>
          <p:cNvSpPr/>
          <p:nvPr/>
        </p:nvSpPr>
        <p:spPr>
          <a:xfrm>
            <a:off x="890587" y="3759200"/>
            <a:ext cx="23418800" cy="233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1549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Article Title (Font: </a:t>
            </a:r>
            <a:r>
              <a:rPr lang="en-US" sz="9600" b="1" dirty="0" smtClean="0">
                <a:solidFill>
                  <a:schemeClr val="tx1"/>
                </a:solidFill>
                <a:cs typeface="B Titr" panose="00000700000000000000" pitchFamily="2" charset="-78"/>
              </a:rPr>
              <a:t>Times</a:t>
            </a:r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, Bold)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C37A9B7-F825-95CE-C230-697B38EB0EB0}"/>
              </a:ext>
            </a:extLst>
          </p:cNvPr>
          <p:cNvSpPr txBox="1"/>
          <p:nvPr/>
        </p:nvSpPr>
        <p:spPr>
          <a:xfrm>
            <a:off x="1057470" y="6586543"/>
            <a:ext cx="2308503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3492361" rtl="1"/>
            <a:r>
              <a:rPr lang="en-US" sz="3600" b="1" dirty="0">
                <a:cs typeface="B Zar" pitchFamily="2" charset="-78"/>
              </a:rPr>
              <a:t>First Author’s Full </a:t>
            </a:r>
            <a:r>
              <a:rPr lang="en-US" sz="3600" b="1" dirty="0" smtClean="0">
                <a:cs typeface="B Zar" pitchFamily="2" charset="-78"/>
              </a:rPr>
              <a:t>Name¹*, </a:t>
            </a:r>
            <a:r>
              <a:rPr lang="en-US" sz="3600" b="1" dirty="0">
                <a:cs typeface="B Zar" pitchFamily="2" charset="-78"/>
              </a:rPr>
              <a:t>Second Author’s Full Name², … (Font: </a:t>
            </a:r>
            <a:r>
              <a:rPr lang="en-US" sz="3600" b="1" dirty="0" smtClean="0">
                <a:cs typeface="B Zar" pitchFamily="2" charset="-78"/>
              </a:rPr>
              <a:t>Times, </a:t>
            </a:r>
            <a:r>
              <a:rPr lang="en-US" sz="3600" b="1" dirty="0">
                <a:cs typeface="B Zar" pitchFamily="2" charset="-78"/>
              </a:rPr>
              <a:t>Bold, Centered</a:t>
            </a:r>
            <a:r>
              <a:rPr lang="en-US" sz="3600" b="1" dirty="0" smtClean="0">
                <a:cs typeface="B Zar" pitchFamily="2" charset="-78"/>
              </a:rPr>
              <a:t>)</a:t>
            </a:r>
          </a:p>
          <a:p>
            <a:pPr algn="ctr" defTabSz="3492361"/>
            <a:r>
              <a:rPr lang="en-US" sz="3500" dirty="0" smtClean="0">
                <a:cs typeface="B Zar" pitchFamily="2" charset="-78"/>
              </a:rPr>
              <a:t>¹ </a:t>
            </a:r>
            <a:r>
              <a:rPr lang="en-US" sz="3500" dirty="0">
                <a:cs typeface="B Zar" pitchFamily="2" charset="-78"/>
              </a:rPr>
              <a:t>First Author’s Affiliation: Department, Faculty, University, City (</a:t>
            </a:r>
            <a:r>
              <a:rPr lang="en-US" sz="3500" dirty="0" smtClean="0">
                <a:cs typeface="B Zar" pitchFamily="2" charset="-78"/>
              </a:rPr>
              <a:t>Font: Times, </a:t>
            </a:r>
            <a:r>
              <a:rPr lang="en-US" sz="3500" dirty="0">
                <a:cs typeface="B Zar" pitchFamily="2" charset="-78"/>
              </a:rPr>
              <a:t>Centered</a:t>
            </a:r>
            <a:r>
              <a:rPr lang="en-US" sz="3500" dirty="0" smtClean="0">
                <a:cs typeface="B Zar" pitchFamily="2" charset="-78"/>
              </a:rPr>
              <a:t>)</a:t>
            </a:r>
          </a:p>
          <a:p>
            <a:pPr algn="ctr" defTabSz="3492361"/>
            <a:r>
              <a:rPr lang="en-US" sz="3500" dirty="0" smtClean="0">
                <a:cs typeface="B Zar" pitchFamily="2" charset="-78"/>
              </a:rPr>
              <a:t>² </a:t>
            </a:r>
            <a:r>
              <a:rPr lang="en-US" sz="3500" dirty="0">
                <a:cs typeface="B Zar" pitchFamily="2" charset="-78"/>
              </a:rPr>
              <a:t>Second Author’s Affiliation: Department, Faculty, University, City (Font: </a:t>
            </a:r>
            <a:r>
              <a:rPr lang="en-US" sz="3500" dirty="0" smtClean="0">
                <a:cs typeface="B Zar" pitchFamily="2" charset="-78"/>
              </a:rPr>
              <a:t>Times, </a:t>
            </a:r>
            <a:r>
              <a:rPr lang="en-US" sz="3500" dirty="0">
                <a:cs typeface="B Zar" pitchFamily="2" charset="-78"/>
              </a:rPr>
              <a:t>Centered</a:t>
            </a:r>
            <a:r>
              <a:rPr lang="en-US" sz="3500" dirty="0" smtClean="0">
                <a:cs typeface="B Zar" pitchFamily="2" charset="-78"/>
              </a:rPr>
              <a:t>)</a:t>
            </a:r>
          </a:p>
          <a:p>
            <a:pPr algn="ctr" defTabSz="3492361" rtl="1"/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If two or more authors share the same affiliation, use the same number for them</a:t>
            </a:r>
            <a:r>
              <a:rPr lang="en-US" sz="2800" dirty="0" smtClean="0">
                <a:ea typeface="Calibri" panose="020F0502020204030204" pitchFamily="34" charset="0"/>
                <a:cs typeface="B Zar" panose="00000400000000000000" pitchFamily="2" charset="-78"/>
              </a:rPr>
              <a:t>. The </a:t>
            </a:r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corresponding author should be indicated with an </a:t>
            </a:r>
            <a:r>
              <a:rPr lang="en-US" sz="2800" dirty="0" smtClean="0">
                <a:ea typeface="Calibri" panose="020F0502020204030204" pitchFamily="34" charset="0"/>
                <a:cs typeface="B Zar" panose="00000400000000000000" pitchFamily="2" charset="-78"/>
              </a:rPr>
              <a:t>asterisk. The </a:t>
            </a:r>
            <a:r>
              <a:rPr lang="en-US" sz="2800" dirty="0">
                <a:ea typeface="Calibri" panose="020F0502020204030204" pitchFamily="34" charset="0"/>
                <a:cs typeface="B Zar" panose="00000400000000000000" pitchFamily="2" charset="-78"/>
              </a:rPr>
              <a:t>author who presents the paper at the conference should be underlined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845614A4-B4DB-AF29-E28C-7096ECFE48A5}"/>
              </a:ext>
            </a:extLst>
          </p:cNvPr>
          <p:cNvSpPr/>
          <p:nvPr/>
        </p:nvSpPr>
        <p:spPr>
          <a:xfrm>
            <a:off x="726441" y="1020290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Abstract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9193A5EC-AE58-877B-C356-242EAB6BB033}"/>
              </a:ext>
            </a:extLst>
          </p:cNvPr>
          <p:cNvSpPr/>
          <p:nvPr/>
        </p:nvSpPr>
        <p:spPr>
          <a:xfrm>
            <a:off x="13008242" y="1020290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Results and discussion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F1D38789-E668-882E-8D54-80F005E42EF5}"/>
              </a:ext>
            </a:extLst>
          </p:cNvPr>
          <p:cNvSpPr/>
          <p:nvPr/>
        </p:nvSpPr>
        <p:spPr>
          <a:xfrm>
            <a:off x="726440" y="16957532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Introduction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51BA1E9B-E599-D67D-A292-7CBB901D216A}"/>
              </a:ext>
            </a:extLst>
          </p:cNvPr>
          <p:cNvSpPr/>
          <p:nvPr/>
        </p:nvSpPr>
        <p:spPr>
          <a:xfrm>
            <a:off x="726440" y="2650313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cs typeface="B Titr" panose="00000700000000000000" pitchFamily="2" charset="-78"/>
              </a:rPr>
              <a:t>Materials and methods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0DD174B3-604C-8FB8-E5D8-966F1229F590}"/>
              </a:ext>
            </a:extLst>
          </p:cNvPr>
          <p:cNvSpPr/>
          <p:nvPr/>
        </p:nvSpPr>
        <p:spPr>
          <a:xfrm>
            <a:off x="13008242" y="30071528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cs typeface="B Titr" panose="00000700000000000000" pitchFamily="2" charset="-78"/>
              </a:rPr>
              <a:t>References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A3042C6-9FEA-9D92-A001-967326533BFE}"/>
              </a:ext>
            </a:extLst>
          </p:cNvPr>
          <p:cNvSpPr txBox="1"/>
          <p:nvPr/>
        </p:nvSpPr>
        <p:spPr>
          <a:xfrm>
            <a:off x="726440" y="11752696"/>
            <a:ext cx="11521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/>
              <a:t>Authors whose </a:t>
            </a:r>
            <a:r>
              <a:rPr lang="en-US" sz="3600" dirty="0"/>
              <a:t>papers have been accepted for poster </a:t>
            </a:r>
            <a:r>
              <a:rPr lang="en-US" sz="3600" dirty="0" smtClean="0"/>
              <a:t>presentation are </a:t>
            </a:r>
            <a:r>
              <a:rPr lang="en-US" sz="3600" dirty="0"/>
              <a:t>required to prepare their posters </a:t>
            </a:r>
            <a:r>
              <a:rPr lang="en-US" sz="3600" dirty="0" smtClean="0"/>
              <a:t>fallowing the specified template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/>
              <a:t>•	Printing the poster is not </a:t>
            </a:r>
            <a:r>
              <a:rPr lang="en-US" sz="3600" dirty="0" smtClean="0"/>
              <a:t>necessary. </a:t>
            </a:r>
            <a:r>
              <a:rPr lang="en-US" sz="3600" dirty="0"/>
              <a:t>Presenters </a:t>
            </a:r>
            <a:r>
              <a:rPr lang="en-US" sz="3600" dirty="0" smtClean="0"/>
              <a:t>must upload </a:t>
            </a:r>
            <a:r>
              <a:rPr lang="en-US" sz="3600" dirty="0"/>
              <a:t>their poster file online to the </a:t>
            </a:r>
            <a:r>
              <a:rPr lang="en-US" sz="3600" dirty="0" smtClean="0"/>
              <a:t>system by January 25.</a:t>
            </a:r>
          </a:p>
          <a:p>
            <a:pPr algn="just"/>
            <a:r>
              <a:rPr lang="en-US" sz="3600" dirty="0" smtClean="0"/>
              <a:t>•</a:t>
            </a:r>
            <a:r>
              <a:rPr lang="en-US" sz="3600" dirty="0"/>
              <a:t>	Please </a:t>
            </a:r>
            <a:r>
              <a:rPr lang="en-US" sz="3600" dirty="0" smtClean="0"/>
              <a:t>aim to </a:t>
            </a:r>
            <a:r>
              <a:rPr lang="en-US" sz="3600" dirty="0"/>
              <a:t>provide a </a:t>
            </a:r>
            <a:r>
              <a:rPr lang="en-US" sz="3600" dirty="0" smtClean="0"/>
              <a:t>concise yet thorough summary </a:t>
            </a:r>
            <a:r>
              <a:rPr lang="en-US" sz="3600" dirty="0"/>
              <a:t>of your study in the abstract section.</a:t>
            </a:r>
            <a:endParaRPr lang="fa-IR" sz="3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E75F5EC5-5D11-481B-FBB8-0EB51A221D2D}"/>
              </a:ext>
            </a:extLst>
          </p:cNvPr>
          <p:cNvSpPr txBox="1"/>
          <p:nvPr/>
        </p:nvSpPr>
        <p:spPr>
          <a:xfrm>
            <a:off x="726440" y="28056937"/>
            <a:ext cx="11521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 this section, explain the methods used in the research clearly and precisely.</a:t>
            </a: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FF411E3-9FBF-0416-9B5A-0CBCC5AB8E5D}"/>
              </a:ext>
            </a:extLst>
          </p:cNvPr>
          <p:cNvSpPr txBox="1"/>
          <p:nvPr/>
        </p:nvSpPr>
        <p:spPr>
          <a:xfrm>
            <a:off x="13008242" y="11752696"/>
            <a:ext cx="1152144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cs typeface="B Nazanin" panose="00000400000000000000" pitchFamily="2" charset="-78"/>
              </a:rPr>
              <a:t>The conference header should be at the top of the poster and should not be changed in any way.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Each poster should include all sections of the intended article, such as the title, authors' names, abstract, introduction, materials and methods, results and discussion, and references.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Posters should be carefully checked and corrected for spelling and grammar. The content should be short, precise, appropriate, and well integrated into the poster.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The poster text should be selected with an appropriate font size so that it can be easily read at a normal distance.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In this section, clearly state the key results of your research and provide a comprehensive analysis of these results.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You can present the key results of your research in the form of graphs, tables, or graphics. Provide brief explanations of each finding so that its message is clear.</a:t>
            </a:r>
          </a:p>
          <a:p>
            <a:pPr algn="just"/>
            <a:r>
              <a:rPr lang="en-US" sz="3600" dirty="0">
                <a:cs typeface="B Nazanin" panose="00000400000000000000" pitchFamily="2" charset="-78"/>
              </a:rPr>
              <a:t>The size and resolution of photos and images should be adjusted so that they are clear and expressive.</a:t>
            </a:r>
            <a:endParaRPr lang="fa-IR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B6C762-183D-8D46-6B2E-D77D9D8D714B}"/>
              </a:ext>
            </a:extLst>
          </p:cNvPr>
          <p:cNvSpPr txBox="1"/>
          <p:nvPr/>
        </p:nvSpPr>
        <p:spPr>
          <a:xfrm>
            <a:off x="13008242" y="31731342"/>
            <a:ext cx="11521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cs typeface="B Nazanin" panose="00000400000000000000" pitchFamily="2" charset="-78"/>
              </a:rPr>
              <a:t>Include a selection of sources from your article in the poster, similar to what is presented in the article.</a:t>
            </a: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992D7B7-4F48-B84E-AB36-1CB491FF5FC0}"/>
              </a:ext>
            </a:extLst>
          </p:cNvPr>
          <p:cNvSpPr txBox="1"/>
          <p:nvPr/>
        </p:nvSpPr>
        <p:spPr>
          <a:xfrm>
            <a:off x="726440" y="18511335"/>
            <a:ext cx="11521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The introduction should be written in a purposeful manner to familiarize the reader with the research topic. Firstly, provide a general description of the topic and clear context for the case study. Next, explain how the research was conducted.</a:t>
            </a:r>
            <a:endParaRPr lang="fa-IR" sz="3600" dirty="0"/>
          </a:p>
        </p:txBody>
      </p:sp>
    </p:spTree>
    <p:extLst>
      <p:ext uri="{BB962C8B-B14F-4D97-AF65-F5344CB8AC3E}">
        <p14:creationId xmlns:p14="http://schemas.microsoft.com/office/powerpoint/2010/main" val="53885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176</TotalTime>
  <Words>396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 Nazanin</vt:lpstr>
      <vt:lpstr>B Titr</vt:lpstr>
      <vt:lpstr>B Zar</vt:lpstr>
      <vt:lpstr>Calibri</vt:lpstr>
      <vt:lpstr>Times New Roman</vt:lpstr>
      <vt:lpstr>Times New Roman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Meyssam Masoudi</dc:creator>
  <cp:lastModifiedBy>Fatemeh</cp:lastModifiedBy>
  <cp:revision>15</cp:revision>
  <dcterms:created xsi:type="dcterms:W3CDTF">2025-02-09T22:59:11Z</dcterms:created>
  <dcterms:modified xsi:type="dcterms:W3CDTF">2026-01-25T11:06:46Z</dcterms:modified>
</cp:coreProperties>
</file>